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7"/>
  </p:notesMasterIdLst>
  <p:sldIdLst>
    <p:sldId id="256" r:id="rId2"/>
    <p:sldId id="269" r:id="rId3"/>
    <p:sldId id="270" r:id="rId4"/>
    <p:sldId id="271" r:id="rId5"/>
    <p:sldId id="286" r:id="rId6"/>
    <p:sldId id="288" r:id="rId7"/>
    <p:sldId id="278" r:id="rId8"/>
    <p:sldId id="292" r:id="rId9"/>
    <p:sldId id="258" r:id="rId10"/>
    <p:sldId id="260" r:id="rId11"/>
    <p:sldId id="289" r:id="rId12"/>
    <p:sldId id="285" r:id="rId13"/>
    <p:sldId id="290" r:id="rId14"/>
    <p:sldId id="291" r:id="rId15"/>
    <p:sldId id="265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ED8FD-A50A-4412-86D8-5E5FE24BAFEA}" type="datetimeFigureOut">
              <a:rPr lang="fr-FR" smtClean="0"/>
              <a:pPr/>
              <a:t>22/07/2004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A5752-2F56-44AB-A60D-B45D91BB19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Multi </a:t>
            </a:r>
            <a:r>
              <a:rPr lang="fr-FR" dirty="0" err="1" smtClean="0"/>
              <a:t>disciplinary</a:t>
            </a:r>
            <a:r>
              <a:rPr lang="fr-FR" dirty="0" smtClean="0"/>
              <a:t> collaboration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Economics</a:t>
            </a:r>
            <a:r>
              <a:rPr lang="fr-FR" baseline="0" dirty="0" smtClean="0"/>
              <a:t>, Finance, </a:t>
            </a:r>
            <a:r>
              <a:rPr lang="fr-FR" baseline="0" dirty="0" err="1" smtClean="0"/>
              <a:t>Mathematics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Computational</a:t>
            </a:r>
            <a:r>
              <a:rPr lang="fr-FR" baseline="0" dirty="0" smtClean="0"/>
              <a:t> Science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A5752-2F56-44AB-A60D-B45D91BB197F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A5752-2F56-44AB-A60D-B45D91BB197F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A5752-2F56-44AB-A60D-B45D91BB197F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A5752-2F56-44AB-A60D-B45D91BB197F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A5752-2F56-44AB-A60D-B45D91BB197F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A5752-2F56-44AB-A60D-B45D91BB197F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A5752-2F56-44AB-A60D-B45D91BB197F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A5752-2F56-44AB-A60D-B45D91BB197F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A5752-2F56-44AB-A60D-B45D91BB197F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A5752-2F56-44AB-A60D-B45D91BB197F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A5752-2F56-44AB-A60D-B45D91BB197F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A5752-2F56-44AB-A60D-B45D91BB197F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A5752-2F56-44AB-A60D-B45D91BB197F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A5752-2F56-44AB-A60D-B45D91BB197F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A5752-2F56-44AB-A60D-B45D91BB197F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gi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BC4EAA6-8B12-4CD9-B535-B9F49A67FF98}" type="datetimeFigureOut">
              <a:rPr lang="fr-FR" smtClean="0"/>
              <a:pPr/>
              <a:t>22/07/2004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841864-54AA-408E-AA85-D6B0CD3946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EAA6-8B12-4CD9-B535-B9F49A67FF98}" type="datetimeFigureOut">
              <a:rPr lang="fr-FR" smtClean="0"/>
              <a:pPr/>
              <a:t>22/07/2004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1864-54AA-408E-AA85-D6B0CD3946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EAA6-8B12-4CD9-B535-B9F49A67FF98}" type="datetimeFigureOut">
              <a:rPr lang="fr-FR" smtClean="0"/>
              <a:pPr/>
              <a:t>22/07/2004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1864-54AA-408E-AA85-D6B0CD3946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BC4EAA6-8B12-4CD9-B535-B9F49A67FF98}" type="datetimeFigureOut">
              <a:rPr lang="fr-FR" smtClean="0"/>
              <a:pPr/>
              <a:t>22/07/2004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841864-54AA-408E-AA85-D6B0CD39460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1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" name="Image 11" descr="logo_csl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2699" y="6503471"/>
            <a:ext cx="1979713" cy="316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BC4EAA6-8B12-4CD9-B535-B9F49A67FF98}" type="datetimeFigureOut">
              <a:rPr lang="fr-FR" smtClean="0"/>
              <a:pPr/>
              <a:t>22/07/2004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841864-54AA-408E-AA85-D6B0CD39460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5" name="Image 24" descr="logo_csl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2699" y="6309320"/>
            <a:ext cx="3194400" cy="51058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EAA6-8B12-4CD9-B535-B9F49A67FF98}" type="datetimeFigureOut">
              <a:rPr lang="fr-FR" smtClean="0"/>
              <a:pPr/>
              <a:t>22/07/2004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1864-54AA-408E-AA85-D6B0CD39460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graphicFrame>
        <p:nvGraphicFramePr>
          <p:cNvPr id="116738" name="Object 1"/>
          <p:cNvGraphicFramePr>
            <a:graphicFrameLocks noChangeAspect="1"/>
          </p:cNvGraphicFramePr>
          <p:nvPr/>
        </p:nvGraphicFramePr>
        <p:xfrm>
          <a:off x="8159750" y="6337300"/>
          <a:ext cx="971550" cy="495300"/>
        </p:xfrm>
        <a:graphic>
          <a:graphicData uri="http://schemas.openxmlformats.org/presentationml/2006/ole">
            <p:oleObj spid="_x0000_s116738" r:id="rId3" imgW="2588133" imgH="1311453" progId="">
              <p:embed/>
            </p:oleObj>
          </a:graphicData>
        </a:graphic>
      </p:graphicFrame>
      <p:pic>
        <p:nvPicPr>
          <p:cNvPr id="10" name="Image 9" descr="logo_csl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2699" y="6503471"/>
            <a:ext cx="1979713" cy="316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EAA6-8B12-4CD9-B535-B9F49A67FF98}" type="datetimeFigureOut">
              <a:rPr lang="fr-FR" smtClean="0"/>
              <a:pPr/>
              <a:t>22/07/2004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1864-54AA-408E-AA85-D6B0CD39460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pic>
        <p:nvPicPr>
          <p:cNvPr id="10" name="Image 9" descr="logo_csl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699" y="6503471"/>
            <a:ext cx="1979713" cy="316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C4EAA6-8B12-4CD9-B535-B9F49A67FF98}" type="datetimeFigureOut">
              <a:rPr lang="fr-FR" smtClean="0"/>
              <a:pPr/>
              <a:t>22/07/2004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841864-54AA-408E-AA85-D6B0CD39460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  <p:graphicFrame>
        <p:nvGraphicFramePr>
          <p:cNvPr id="115714" name="Object 1"/>
          <p:cNvGraphicFramePr>
            <a:graphicFrameLocks noChangeAspect="1"/>
          </p:cNvGraphicFramePr>
          <p:nvPr/>
        </p:nvGraphicFramePr>
        <p:xfrm>
          <a:off x="8134350" y="6337300"/>
          <a:ext cx="971550" cy="495300"/>
        </p:xfrm>
        <a:graphic>
          <a:graphicData uri="http://schemas.openxmlformats.org/presentationml/2006/ole">
            <p:oleObj spid="_x0000_s115714" r:id="rId3" imgW="2588133" imgH="1311453" progId="">
              <p:embed/>
            </p:oleObj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EAA6-8B12-4CD9-B535-B9F49A67FF98}" type="datetimeFigureOut">
              <a:rPr lang="fr-FR" smtClean="0"/>
              <a:pPr/>
              <a:t>22/07/2004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1864-54AA-408E-AA85-D6B0CD3946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BC4EAA6-8B12-4CD9-B535-B9F49A67FF98}" type="datetimeFigureOut">
              <a:rPr lang="fr-FR" smtClean="0"/>
              <a:pPr/>
              <a:t>22/07/2004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841864-54AA-408E-AA85-D6B0CD39460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C4EAA6-8B12-4CD9-B535-B9F49A67FF98}" type="datetimeFigureOut">
              <a:rPr lang="fr-FR" smtClean="0"/>
              <a:pPr/>
              <a:t>22/07/2004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841864-54AA-408E-AA85-D6B0CD39460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BC4EAA6-8B12-4CD9-B535-B9F49A67FF98}" type="datetimeFigureOut">
              <a:rPr lang="fr-FR" smtClean="0"/>
              <a:pPr/>
              <a:t>22/07/2004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841864-54AA-408E-AA85-D6B0CD3946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gi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1568944"/>
            <a:ext cx="7428660" cy="2868168"/>
          </a:xfrm>
        </p:spPr>
        <p:txBody>
          <a:bodyPr>
            <a:noAutofit/>
          </a:bodyPr>
          <a:lstStyle/>
          <a:p>
            <a:r>
              <a:rPr lang="fr-FR" sz="4000" dirty="0" err="1" smtClean="0"/>
              <a:t>Predicting</a:t>
            </a:r>
            <a:r>
              <a:rPr lang="fr-FR" sz="4000" dirty="0" smtClean="0"/>
              <a:t> and </a:t>
            </a:r>
            <a:r>
              <a:rPr lang="fr-FR" sz="4000" dirty="0" err="1" smtClean="0"/>
              <a:t>Interpreting</a:t>
            </a:r>
            <a:r>
              <a:rPr lang="fr-FR" sz="4000" dirty="0" smtClean="0"/>
              <a:t> Business </a:t>
            </a:r>
            <a:r>
              <a:rPr lang="fr-FR" sz="4000" dirty="0" err="1" smtClean="0"/>
              <a:t>Failures</a:t>
            </a:r>
            <a:r>
              <a:rPr lang="fr-FR" sz="4000" dirty="0" smtClean="0"/>
              <a:t> </a:t>
            </a:r>
            <a:r>
              <a:rPr lang="fr-FR" sz="4000" dirty="0" err="1" smtClean="0"/>
              <a:t>with</a:t>
            </a:r>
            <a:r>
              <a:rPr lang="fr-FR" sz="4000" dirty="0" smtClean="0"/>
              <a:t> </a:t>
            </a:r>
            <a:r>
              <a:rPr lang="fr-FR" sz="4000" dirty="0" err="1" smtClean="0"/>
              <a:t>Supervised</a:t>
            </a:r>
            <a:r>
              <a:rPr lang="fr-FR" sz="4000" dirty="0" smtClean="0"/>
              <a:t> Information </a:t>
            </a:r>
            <a:r>
              <a:rPr lang="fr-FR" sz="4000" dirty="0" err="1" smtClean="0"/>
              <a:t>Geometric</a:t>
            </a:r>
            <a:r>
              <a:rPr lang="fr-FR" sz="4000" dirty="0" smtClean="0"/>
              <a:t> </a:t>
            </a:r>
            <a:r>
              <a:rPr lang="fr-FR" sz="4000" dirty="0" err="1" smtClean="0"/>
              <a:t>Algorithms</a:t>
            </a:r>
            <a:r>
              <a:rPr lang="fr-FR" sz="4000" dirty="0" smtClean="0"/>
              <a:t>: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31840" y="4848032"/>
            <a:ext cx="5337380" cy="1461288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Caroline Ventura (UAG Martinique – CEREGMIA)</a:t>
            </a:r>
          </a:p>
          <a:p>
            <a:r>
              <a:rPr lang="fr-FR" dirty="0" smtClean="0"/>
              <a:t>Fred Célimène (UAG Martinique – CEREGMIA)</a:t>
            </a:r>
          </a:p>
          <a:p>
            <a:r>
              <a:rPr lang="fr-FR" dirty="0" smtClean="0"/>
              <a:t>Richard </a:t>
            </a:r>
            <a:r>
              <a:rPr lang="fr-FR" dirty="0" err="1" smtClean="0"/>
              <a:t>Nock</a:t>
            </a:r>
            <a:r>
              <a:rPr lang="fr-FR" dirty="0" smtClean="0"/>
              <a:t> (UAG Martinique – CEREGMIA)</a:t>
            </a:r>
          </a:p>
          <a:p>
            <a:r>
              <a:rPr lang="fr-FR" dirty="0" smtClean="0"/>
              <a:t>Frank Nielsen (Sony – CS </a:t>
            </a:r>
            <a:r>
              <a:rPr lang="fr-FR" dirty="0" err="1" smtClean="0"/>
              <a:t>Labs</a:t>
            </a:r>
            <a:r>
              <a:rPr lang="fr-FR" dirty="0" smtClean="0"/>
              <a:t>, Tokyo)</a:t>
            </a:r>
            <a:endParaRPr lang="fr-FR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0" y="0"/>
          <a:ext cx="1828800" cy="933450"/>
        </p:xfrm>
        <a:graphic>
          <a:graphicData uri="http://schemas.openxmlformats.org/presentationml/2006/ole">
            <p:oleObj spid="_x0000_s24579" r:id="rId4" imgW="2588133" imgH="1311453" progId="">
              <p:embed/>
            </p:oleObj>
          </a:graphicData>
        </a:graphic>
      </p:graphicFrame>
      <p:pic>
        <p:nvPicPr>
          <p:cNvPr id="8" name="Image 7" descr="logo_cs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6237313"/>
            <a:ext cx="3883279" cy="620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Dataset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r>
              <a:rPr lang="en-US" dirty="0" smtClean="0"/>
              <a:t> 000 </a:t>
            </a:r>
            <a:r>
              <a:rPr lang="en-US" dirty="0" err="1" smtClean="0"/>
              <a:t>french</a:t>
            </a:r>
            <a:r>
              <a:rPr lang="en-US" dirty="0" smtClean="0"/>
              <a:t> companies for which we possess the yearly company tax return from 2003 to 2008 and an identification of the ones gone in legal procedures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Validation of the method on two sets of variables :</a:t>
            </a:r>
          </a:p>
          <a:p>
            <a:pPr lvl="1"/>
            <a:r>
              <a:rPr lang="en-US" dirty="0" smtClean="0"/>
              <a:t>Variables associated to solvency and liquidity </a:t>
            </a:r>
            <a:r>
              <a:rPr lang="en-US" dirty="0" smtClean="0">
                <a:sym typeface="Wingdings"/>
              </a:rPr>
              <a:t> Blinkers</a:t>
            </a:r>
            <a:endParaRPr lang="en-US" dirty="0" smtClean="0"/>
          </a:p>
          <a:p>
            <a:pPr lvl="2"/>
            <a:r>
              <a:rPr lang="en-US" dirty="0" smtClean="0"/>
              <a:t>Cash Flow (for liquidity) - CF</a:t>
            </a:r>
          </a:p>
          <a:p>
            <a:pPr lvl="2"/>
            <a:r>
              <a:rPr lang="en-US" dirty="0" smtClean="0"/>
              <a:t>Supplier’s Debt (for solvency) - SD</a:t>
            </a:r>
          </a:p>
          <a:p>
            <a:pPr lvl="2"/>
            <a:r>
              <a:rPr lang="en-US" dirty="0" smtClean="0"/>
              <a:t>Fiscal and Social Debt (for both liquidity and solvency) - FSD</a:t>
            </a:r>
            <a:endParaRPr lang="en-US" dirty="0" smtClean="0"/>
          </a:p>
          <a:p>
            <a:pPr lvl="1"/>
            <a:r>
              <a:rPr lang="en-US" dirty="0" err="1" smtClean="0"/>
              <a:t>Laitinen</a:t>
            </a:r>
            <a:r>
              <a:rPr lang="en-US" dirty="0" smtClean="0"/>
              <a:t> ratios considered in his works on failure patterns (1993)</a:t>
            </a:r>
          </a:p>
          <a:p>
            <a:pPr lvl="2"/>
            <a:r>
              <a:rPr lang="en-US" dirty="0" smtClean="0"/>
              <a:t>ROI (for profitability)</a:t>
            </a:r>
          </a:p>
          <a:p>
            <a:pPr lvl="2"/>
            <a:r>
              <a:rPr lang="en-US" dirty="0" smtClean="0"/>
              <a:t>Quick Ratio (for static liquidity)</a:t>
            </a:r>
          </a:p>
          <a:p>
            <a:pPr lvl="2"/>
            <a:r>
              <a:rPr lang="en-US" dirty="0" smtClean="0"/>
              <a:t>Traditional Cash Flow to Net Sales (for dynamic liquidity)</a:t>
            </a:r>
          </a:p>
          <a:p>
            <a:pPr lvl="2"/>
            <a:r>
              <a:rPr lang="en-US" dirty="0" smtClean="0"/>
              <a:t>Shareholder </a:t>
            </a:r>
            <a:r>
              <a:rPr lang="en-US" dirty="0" err="1" smtClean="0"/>
              <a:t>capial</a:t>
            </a:r>
            <a:r>
              <a:rPr lang="en-US" dirty="0" smtClean="0"/>
              <a:t> to total assets (for static solidity)</a:t>
            </a:r>
          </a:p>
          <a:p>
            <a:pPr lvl="2"/>
            <a:r>
              <a:rPr lang="en-US" dirty="0" smtClean="0"/>
              <a:t>Traditional Cash Flow to Total Debt (for dynamic solidity)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DNFs</a:t>
            </a:r>
            <a:r>
              <a:rPr lang="fr-FR" dirty="0" smtClean="0"/>
              <a:t>’ </a:t>
            </a:r>
            <a:r>
              <a:rPr lang="fr-FR" dirty="0" err="1" smtClean="0"/>
              <a:t>drawing</a:t>
            </a:r>
            <a:r>
              <a:rPr lang="fr-FR" dirty="0" smtClean="0"/>
              <a:t> of </a:t>
            </a:r>
            <a:r>
              <a:rPr lang="fr-FR" dirty="0" err="1" smtClean="0"/>
              <a:t>Failure</a:t>
            </a:r>
            <a:r>
              <a:rPr lang="fr-FR" dirty="0" smtClean="0"/>
              <a:t> Patterns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probability of failure (98%) if :</a:t>
            </a:r>
          </a:p>
          <a:p>
            <a:pPr lvl="1"/>
            <a:r>
              <a:rPr lang="en-US" dirty="0" smtClean="0"/>
              <a:t>(Year &gt;= 1999)</a:t>
            </a:r>
          </a:p>
          <a:p>
            <a:pPr lvl="1"/>
            <a:r>
              <a:rPr lang="en-US" dirty="0" smtClean="0"/>
              <a:t>(FSD mean &gt;= 39.6)</a:t>
            </a:r>
          </a:p>
          <a:p>
            <a:pPr lvl="1"/>
            <a:r>
              <a:rPr lang="en-US" dirty="0" smtClean="0"/>
              <a:t>(SD start trend &gt;= 3.7) </a:t>
            </a:r>
          </a:p>
          <a:p>
            <a:pPr lvl="1"/>
            <a:r>
              <a:rPr lang="en-US" dirty="0" smtClean="0"/>
              <a:t>(CF end trend &gt;= 1.3)</a:t>
            </a:r>
          </a:p>
          <a:p>
            <a:endParaRPr lang="en-US" dirty="0" smtClean="0"/>
          </a:p>
          <a:p>
            <a:r>
              <a:rPr lang="en-US" dirty="0" smtClean="0"/>
              <a:t>High probability of failure (99%) if</a:t>
            </a:r>
          </a:p>
          <a:p>
            <a:pPr lvl="1"/>
            <a:r>
              <a:rPr lang="en-US" dirty="0" smtClean="0"/>
              <a:t>(CF start trend &gt;= 0) </a:t>
            </a:r>
          </a:p>
          <a:p>
            <a:pPr lvl="1"/>
            <a:r>
              <a:rPr lang="en-US" dirty="0" smtClean="0"/>
              <a:t>(SD start trend &lt;= 0.3) and (SD end trend &lt;= 0.1) </a:t>
            </a:r>
          </a:p>
          <a:p>
            <a:pPr lvl="1"/>
            <a:r>
              <a:rPr lang="en-US" dirty="0" smtClean="0"/>
              <a:t>(FSD start trend &gt;= 2.3) and (FSD end trend &lt;= -1.3)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Improvements</a:t>
            </a:r>
            <a:r>
              <a:rPr lang="fr-FR" dirty="0" smtClean="0"/>
              <a:t> due to the use of </a:t>
            </a:r>
            <a:r>
              <a:rPr lang="fr-FR" dirty="0" err="1" smtClean="0"/>
              <a:t>Decision</a:t>
            </a:r>
            <a:r>
              <a:rPr lang="fr-FR" dirty="0" smtClean="0"/>
              <a:t> </a:t>
            </a:r>
            <a:r>
              <a:rPr lang="fr-FR" dirty="0" err="1" smtClean="0"/>
              <a:t>Trees</a:t>
            </a:r>
            <a:endParaRPr lang="fr-FR" dirty="0"/>
          </a:p>
        </p:txBody>
      </p:sp>
      <p:pic>
        <p:nvPicPr>
          <p:cNvPr id="6" name="Image 5" descr="Image1.png"/>
          <p:cNvPicPr>
            <a:picLocks noChangeAspect="1"/>
          </p:cNvPicPr>
          <p:nvPr/>
        </p:nvPicPr>
        <p:blipFill>
          <a:blip r:embed="rId3" cstate="print"/>
          <a:srcRect r="39524"/>
          <a:stretch>
            <a:fillRect/>
          </a:stretch>
        </p:blipFill>
        <p:spPr>
          <a:xfrm>
            <a:off x="683568" y="1358924"/>
            <a:ext cx="7622566" cy="2011882"/>
          </a:xfrm>
          <a:prstGeom prst="rect">
            <a:avLst/>
          </a:prstGeom>
        </p:spPr>
      </p:pic>
      <p:pic>
        <p:nvPicPr>
          <p:cNvPr id="7" name="Image 6" descr="Image1.png"/>
          <p:cNvPicPr>
            <a:picLocks noChangeAspect="1"/>
          </p:cNvPicPr>
          <p:nvPr/>
        </p:nvPicPr>
        <p:blipFill>
          <a:blip r:embed="rId3" cstate="print"/>
          <a:srcRect l="60118"/>
          <a:stretch>
            <a:fillRect/>
          </a:stretch>
        </p:blipFill>
        <p:spPr>
          <a:xfrm>
            <a:off x="1763688" y="3658838"/>
            <a:ext cx="5183169" cy="20744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3688" y="1412776"/>
            <a:ext cx="720080" cy="187220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410568" y="3775392"/>
            <a:ext cx="720080" cy="187220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925120" y="3775392"/>
            <a:ext cx="720080" cy="187220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851920" y="1412776"/>
            <a:ext cx="720080" cy="1872208"/>
          </a:xfrm>
          <a:prstGeom prst="rect">
            <a:avLst/>
          </a:pr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754384" y="3775392"/>
            <a:ext cx="720080" cy="1872208"/>
          </a:xfrm>
          <a:prstGeom prst="rect">
            <a:avLst/>
          </a:pr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315608" y="3775392"/>
            <a:ext cx="720080" cy="1872208"/>
          </a:xfrm>
          <a:prstGeom prst="rect">
            <a:avLst/>
          </a:pr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084168" y="1412776"/>
            <a:ext cx="720080" cy="1872208"/>
          </a:xfrm>
          <a:prstGeom prst="rect">
            <a:avLst/>
          </a:prstGeom>
          <a:noFill/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591184" y="3775392"/>
            <a:ext cx="720080" cy="1872208"/>
          </a:xfrm>
          <a:prstGeom prst="rect">
            <a:avLst/>
          </a:prstGeom>
          <a:noFill/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183472" y="3775392"/>
            <a:ext cx="720080" cy="1872208"/>
          </a:xfrm>
          <a:prstGeom prst="rect">
            <a:avLst/>
          </a:prstGeom>
          <a:noFill/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Improvements</a:t>
            </a:r>
            <a:r>
              <a:rPr lang="fr-FR" dirty="0" smtClean="0"/>
              <a:t> due to the use of time </a:t>
            </a:r>
            <a:r>
              <a:rPr lang="fr-FR" dirty="0" err="1" smtClean="0"/>
              <a:t>series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4005064"/>
            <a:ext cx="8229600" cy="2005683"/>
          </a:xfrm>
        </p:spPr>
        <p:txBody>
          <a:bodyPr>
            <a:normAutofit/>
          </a:bodyPr>
          <a:lstStyle/>
          <a:p>
            <a:r>
              <a:rPr lang="fr-FR" dirty="0" err="1" smtClean="0"/>
              <a:t>Predicting</a:t>
            </a:r>
            <a:r>
              <a:rPr lang="fr-FR" dirty="0" smtClean="0"/>
              <a:t> the </a:t>
            </a:r>
            <a:r>
              <a:rPr lang="fr-FR" dirty="0" err="1" smtClean="0"/>
              <a:t>risk</a:t>
            </a:r>
            <a:r>
              <a:rPr lang="fr-FR" dirty="0" smtClean="0"/>
              <a:t> of </a:t>
            </a:r>
            <a:r>
              <a:rPr lang="fr-FR" dirty="0" err="1" smtClean="0"/>
              <a:t>failure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2 </a:t>
            </a:r>
            <a:r>
              <a:rPr lang="fr-FR" dirty="0" err="1" smtClean="0"/>
              <a:t>years</a:t>
            </a:r>
            <a:r>
              <a:rPr lang="fr-FR" dirty="0" smtClean="0"/>
              <a:t>, longer time </a:t>
            </a:r>
            <a:r>
              <a:rPr lang="fr-FR" dirty="0" err="1" smtClean="0"/>
              <a:t>series</a:t>
            </a:r>
            <a:r>
              <a:rPr lang="fr-FR" dirty="0" smtClean="0"/>
              <a:t> </a:t>
            </a:r>
            <a:r>
              <a:rPr lang="fr-FR" dirty="0" err="1" smtClean="0"/>
              <a:t>provide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Image 5" descr="Image1.png"/>
          <p:cNvPicPr>
            <a:picLocks noChangeAspect="1"/>
          </p:cNvPicPr>
          <p:nvPr/>
        </p:nvPicPr>
        <p:blipFill>
          <a:blip r:embed="rId3" cstate="print"/>
          <a:srcRect r="39524"/>
          <a:stretch>
            <a:fillRect/>
          </a:stretch>
        </p:blipFill>
        <p:spPr>
          <a:xfrm>
            <a:off x="539552" y="1484784"/>
            <a:ext cx="8184661" cy="21602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552" y="2722568"/>
            <a:ext cx="8136904" cy="2607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39552" y="3298632"/>
            <a:ext cx="8136904" cy="2607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78112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Information </a:t>
            </a:r>
            <a:r>
              <a:rPr lang="fr-FR" dirty="0" err="1" smtClean="0"/>
              <a:t>Geometric</a:t>
            </a:r>
            <a:r>
              <a:rPr lang="fr-FR" dirty="0" smtClean="0"/>
              <a:t> </a:t>
            </a:r>
            <a:r>
              <a:rPr lang="fr-FR" dirty="0" err="1" smtClean="0"/>
              <a:t>Algorithms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have </a:t>
            </a:r>
            <a:r>
              <a:rPr lang="fr-FR" dirty="0" err="1" smtClean="0"/>
              <a:t>much</a:t>
            </a:r>
            <a:r>
              <a:rPr lang="fr-FR" dirty="0" smtClean="0"/>
              <a:t> to </a:t>
            </a:r>
            <a:r>
              <a:rPr lang="fr-FR" dirty="0" err="1" smtClean="0"/>
              <a:t>bring</a:t>
            </a:r>
            <a:r>
              <a:rPr lang="fr-FR" dirty="0" smtClean="0"/>
              <a:t> in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fields</a:t>
            </a:r>
            <a:r>
              <a:rPr lang="fr-FR" dirty="0" smtClean="0"/>
              <a:t> </a:t>
            </a:r>
            <a:r>
              <a:rPr lang="fr-FR" dirty="0" err="1" smtClean="0"/>
              <a:t>since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improve</a:t>
            </a:r>
            <a:r>
              <a:rPr lang="fr-FR" dirty="0" smtClean="0"/>
              <a:t> </a:t>
            </a:r>
            <a:r>
              <a:rPr lang="fr-FR" dirty="0" err="1" smtClean="0"/>
              <a:t>prediction</a:t>
            </a:r>
            <a:r>
              <a:rPr lang="fr-FR" dirty="0" smtClean="0"/>
              <a:t> performances but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provide</a:t>
            </a:r>
            <a:r>
              <a:rPr lang="fr-FR" dirty="0" smtClean="0"/>
              <a:t> </a:t>
            </a:r>
            <a:r>
              <a:rPr lang="fr-FR" dirty="0" smtClean="0"/>
              <a:t>for </a:t>
            </a:r>
            <a:r>
              <a:rPr lang="fr-FR" dirty="0" smtClean="0"/>
              <a:t>of-the-</a:t>
            </a:r>
            <a:r>
              <a:rPr lang="fr-FR" dirty="0" err="1" smtClean="0"/>
              <a:t>shelf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 to explore important </a:t>
            </a:r>
            <a:r>
              <a:rPr lang="fr-FR" dirty="0" err="1" smtClean="0"/>
              <a:t>datasets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Variable </a:t>
            </a:r>
            <a:r>
              <a:rPr lang="fr-FR" dirty="0" err="1" smtClean="0"/>
              <a:t>selection</a:t>
            </a:r>
            <a:r>
              <a:rPr lang="fr-FR" dirty="0" smtClean="0"/>
              <a:t> : </a:t>
            </a:r>
          </a:p>
          <a:p>
            <a:pPr lvl="1"/>
            <a:r>
              <a:rPr lang="fr-FR" dirty="0" err="1" smtClean="0"/>
              <a:t>I</a:t>
            </a:r>
            <a:r>
              <a:rPr lang="fr-FR" dirty="0" err="1" smtClean="0"/>
              <a:t>mprovements</a:t>
            </a:r>
            <a:r>
              <a:rPr lang="fr-FR" dirty="0" smtClean="0"/>
              <a:t> </a:t>
            </a:r>
            <a:r>
              <a:rPr lang="fr-FR" dirty="0" smtClean="0"/>
              <a:t>in hardware performance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allows</a:t>
            </a:r>
            <a:r>
              <a:rPr lang="fr-FR" dirty="0" smtClean="0"/>
              <a:t> to input all </a:t>
            </a:r>
            <a:r>
              <a:rPr lang="fr-FR" dirty="0" err="1" smtClean="0"/>
              <a:t>available</a:t>
            </a:r>
            <a:r>
              <a:rPr lang="fr-FR" dirty="0" smtClean="0"/>
              <a:t> variables in the programs</a:t>
            </a:r>
          </a:p>
          <a:p>
            <a:endParaRPr lang="fr-FR" dirty="0" smtClean="0"/>
          </a:p>
          <a:p>
            <a:pPr lvl="2"/>
            <a:r>
              <a:rPr lang="fr-FR" dirty="0" smtClean="0"/>
              <a:t>Optimal </a:t>
            </a:r>
            <a:r>
              <a:rPr lang="fr-FR" dirty="0" err="1" smtClean="0"/>
              <a:t>number</a:t>
            </a:r>
            <a:r>
              <a:rPr lang="fr-FR" dirty="0" smtClean="0"/>
              <a:t> of variables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identified</a:t>
            </a:r>
            <a:r>
              <a:rPr lang="fr-FR" dirty="0" smtClean="0"/>
              <a:t> by the machine</a:t>
            </a:r>
          </a:p>
          <a:p>
            <a:pPr lvl="1"/>
            <a:endParaRPr lang="fr-FR" dirty="0" smtClean="0"/>
          </a:p>
          <a:p>
            <a:pPr lvl="2"/>
            <a:r>
              <a:rPr lang="fr-FR" dirty="0" err="1" smtClean="0"/>
              <a:t>Choice</a:t>
            </a:r>
            <a:r>
              <a:rPr lang="fr-FR" dirty="0" smtClean="0"/>
              <a:t> of variable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constrained</a:t>
            </a:r>
            <a:r>
              <a:rPr lang="fr-FR" dirty="0" smtClean="0"/>
              <a:t> </a:t>
            </a:r>
            <a:r>
              <a:rPr lang="fr-FR" dirty="0" err="1" smtClean="0"/>
              <a:t>anymore</a:t>
            </a:r>
            <a:r>
              <a:rPr lang="fr-FR" dirty="0" smtClean="0"/>
              <a:t> by </a:t>
            </a:r>
            <a:r>
              <a:rPr lang="fr-FR" dirty="0" err="1" smtClean="0"/>
              <a:t>common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endParaRPr lang="fr-FR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listening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Much has been </a:t>
            </a:r>
            <a:r>
              <a:rPr lang="fr-FR" dirty="0" err="1" smtClean="0"/>
              <a:t>said</a:t>
            </a:r>
            <a:r>
              <a:rPr lang="fr-FR" dirty="0" smtClean="0"/>
              <a:t> and </a:t>
            </a:r>
            <a:r>
              <a:rPr lang="fr-FR" dirty="0" err="1" smtClean="0"/>
              <a:t>done</a:t>
            </a:r>
            <a:r>
              <a:rPr lang="fr-FR" dirty="0" smtClean="0"/>
              <a:t> in the </a:t>
            </a:r>
            <a:r>
              <a:rPr lang="fr-FR" dirty="0" err="1" smtClean="0"/>
              <a:t>field</a:t>
            </a:r>
            <a:r>
              <a:rPr lang="fr-FR" dirty="0" smtClean="0"/>
              <a:t> of business </a:t>
            </a:r>
            <a:r>
              <a:rPr lang="fr-FR" dirty="0" err="1" smtClean="0"/>
              <a:t>failure</a:t>
            </a:r>
            <a:r>
              <a:rPr lang="fr-FR" dirty="0" smtClean="0"/>
              <a:t> </a:t>
            </a:r>
            <a:r>
              <a:rPr lang="fr-FR" dirty="0" err="1" smtClean="0"/>
              <a:t>prediction</a:t>
            </a:r>
            <a:r>
              <a:rPr lang="fr-FR" dirty="0" smtClean="0"/>
              <a:t> in the last 40 </a:t>
            </a:r>
            <a:r>
              <a:rPr lang="fr-FR" dirty="0" err="1" smtClean="0"/>
              <a:t>years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However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have </a:t>
            </a:r>
            <a:r>
              <a:rPr lang="fr-FR" dirty="0" err="1" smtClean="0"/>
              <a:t>found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place for </a:t>
            </a:r>
            <a:r>
              <a:rPr lang="fr-FR" dirty="0" err="1" smtClean="0"/>
              <a:t>improvement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latest</a:t>
            </a:r>
            <a:r>
              <a:rPr lang="fr-FR" dirty="0" smtClean="0"/>
              <a:t> </a:t>
            </a:r>
            <a:r>
              <a:rPr lang="fr-FR" dirty="0" err="1" smtClean="0"/>
              <a:t>methods</a:t>
            </a:r>
            <a:r>
              <a:rPr lang="fr-FR" dirty="0" smtClean="0"/>
              <a:t> of </a:t>
            </a:r>
            <a:r>
              <a:rPr lang="fr-FR" dirty="0" err="1" smtClean="0"/>
              <a:t>supervised</a:t>
            </a:r>
            <a:r>
              <a:rPr lang="fr-FR" dirty="0" smtClean="0"/>
              <a:t> </a:t>
            </a:r>
            <a:r>
              <a:rPr lang="fr-FR" dirty="0" err="1" smtClean="0"/>
              <a:t>learning</a:t>
            </a:r>
            <a:endParaRPr lang="fr-FR" dirty="0" smtClean="0"/>
          </a:p>
          <a:p>
            <a:pPr lvl="1"/>
            <a:r>
              <a:rPr lang="fr-FR" dirty="0" err="1" smtClean="0"/>
              <a:t>Easily</a:t>
            </a:r>
            <a:r>
              <a:rPr lang="fr-FR" dirty="0" smtClean="0"/>
              <a:t> </a:t>
            </a:r>
            <a:r>
              <a:rPr lang="fr-FR" dirty="0" err="1" smtClean="0"/>
              <a:t>understandable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endParaRPr lang="fr-FR" dirty="0" smtClean="0"/>
          </a:p>
          <a:p>
            <a:pPr lvl="1"/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misclassification</a:t>
            </a:r>
            <a:r>
              <a:rPr lang="fr-FR" dirty="0" smtClean="0"/>
              <a:t> rates 10 times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classic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Methodological</a:t>
            </a:r>
            <a:r>
              <a:rPr lang="fr-FR" dirty="0" smtClean="0"/>
              <a:t> </a:t>
            </a:r>
            <a:r>
              <a:rPr lang="fr-FR" dirty="0" err="1" smtClean="0"/>
              <a:t>choices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Information </a:t>
            </a:r>
            <a:r>
              <a:rPr lang="fr-FR" dirty="0" err="1" smtClean="0"/>
              <a:t>Geometric</a:t>
            </a:r>
            <a:r>
              <a:rPr lang="fr-FR" dirty="0" smtClean="0"/>
              <a:t> </a:t>
            </a:r>
            <a:r>
              <a:rPr lang="fr-FR" dirty="0" err="1" smtClean="0"/>
              <a:t>Algorithms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Focuses</a:t>
            </a:r>
            <a:r>
              <a:rPr lang="fr-FR" dirty="0" smtClean="0"/>
              <a:t> on performances on </a:t>
            </a:r>
            <a:r>
              <a:rPr lang="fr-FR" dirty="0" err="1" smtClean="0"/>
              <a:t>unseen</a:t>
            </a:r>
            <a:r>
              <a:rPr lang="fr-FR" dirty="0" smtClean="0"/>
              <a:t> cases</a:t>
            </a:r>
          </a:p>
          <a:p>
            <a:pPr lvl="1"/>
            <a:r>
              <a:rPr lang="fr-FR" dirty="0" err="1" smtClean="0"/>
              <a:t>Smaller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 of over-</a:t>
            </a:r>
            <a:r>
              <a:rPr lang="fr-FR" dirty="0" err="1" smtClean="0"/>
              <a:t>fitting</a:t>
            </a:r>
            <a:endParaRPr lang="fr-FR" dirty="0" smtClean="0"/>
          </a:p>
          <a:p>
            <a:pPr lvl="1"/>
            <a:r>
              <a:rPr lang="fr-FR" dirty="0" smtClean="0"/>
              <a:t>Relies on last </a:t>
            </a:r>
            <a:r>
              <a:rPr lang="fr-FR" dirty="0" err="1" smtClean="0"/>
              <a:t>decade</a:t>
            </a:r>
            <a:r>
              <a:rPr lang="fr-FR" dirty="0" smtClean="0"/>
              <a:t> </a:t>
            </a:r>
            <a:r>
              <a:rPr lang="fr-FR" dirty="0" err="1" smtClean="0"/>
              <a:t>works</a:t>
            </a:r>
            <a:r>
              <a:rPr lang="fr-FR" dirty="0" smtClean="0"/>
              <a:t> in information </a:t>
            </a:r>
            <a:r>
              <a:rPr lang="fr-FR" dirty="0" err="1" smtClean="0"/>
              <a:t>geometric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Learns</a:t>
            </a:r>
            <a:r>
              <a:rPr lang="fr-FR" dirty="0" smtClean="0"/>
              <a:t> </a:t>
            </a:r>
            <a:r>
              <a:rPr lang="fr-FR" dirty="0" err="1" smtClean="0"/>
              <a:t>powerful</a:t>
            </a:r>
            <a:r>
              <a:rPr lang="fr-FR" dirty="0" smtClean="0"/>
              <a:t> and </a:t>
            </a:r>
            <a:r>
              <a:rPr lang="fr-FR" dirty="0" err="1" smtClean="0"/>
              <a:t>interpretable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endParaRPr lang="fr-FR" dirty="0" smtClean="0"/>
          </a:p>
          <a:p>
            <a:pPr lvl="1"/>
            <a:r>
              <a:rPr lang="fr-FR" dirty="0" err="1" smtClean="0"/>
              <a:t>Decision</a:t>
            </a:r>
            <a:r>
              <a:rPr lang="fr-FR" dirty="0" smtClean="0"/>
              <a:t> </a:t>
            </a:r>
            <a:r>
              <a:rPr lang="fr-FR" dirty="0" err="1" smtClean="0"/>
              <a:t>trees</a:t>
            </a:r>
            <a:r>
              <a:rPr lang="fr-FR" dirty="0" smtClean="0"/>
              <a:t>  (simple </a:t>
            </a:r>
            <a:r>
              <a:rPr lang="fr-FR" dirty="0" err="1" smtClean="0"/>
              <a:t>recursive</a:t>
            </a:r>
            <a:r>
              <a:rPr lang="fr-FR" dirty="0" smtClean="0"/>
              <a:t> </a:t>
            </a:r>
            <a:r>
              <a:rPr lang="fr-FR" dirty="0" err="1" smtClean="0"/>
              <a:t>partitioning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Disjonctive Normal </a:t>
            </a:r>
            <a:r>
              <a:rPr lang="fr-FR" dirty="0" err="1" smtClean="0"/>
              <a:t>Forms</a:t>
            </a:r>
            <a:r>
              <a:rPr lang="fr-FR" dirty="0" smtClean="0"/>
              <a:t> (</a:t>
            </a:r>
            <a:r>
              <a:rPr lang="fr-FR" dirty="0" err="1" smtClean="0"/>
              <a:t>conjunction</a:t>
            </a:r>
            <a:r>
              <a:rPr lang="fr-FR" dirty="0" smtClean="0"/>
              <a:t> of tests over description variables) </a:t>
            </a:r>
            <a:r>
              <a:rPr lang="fr-FR" dirty="0" smtClean="0">
                <a:sym typeface="Wingdings"/>
              </a:rPr>
              <a:t> </a:t>
            </a:r>
            <a:r>
              <a:rPr lang="fr-FR" dirty="0" err="1" smtClean="0">
                <a:sym typeface="Wingdings"/>
              </a:rPr>
              <a:t>much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easier</a:t>
            </a:r>
            <a:r>
              <a:rPr lang="fr-FR" dirty="0" smtClean="0">
                <a:sym typeface="Wingdings"/>
              </a:rPr>
              <a:t> to </a:t>
            </a:r>
            <a:r>
              <a:rPr lang="fr-FR" dirty="0" err="1" smtClean="0">
                <a:sym typeface="Wingdings"/>
              </a:rPr>
              <a:t>interpret</a:t>
            </a:r>
            <a:endParaRPr lang="fr-FR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Boosting</a:t>
            </a:r>
            <a:r>
              <a:rPr lang="fr-FR" dirty="0" smtClean="0"/>
              <a:t> </a:t>
            </a:r>
            <a:r>
              <a:rPr lang="fr-FR" dirty="0" err="1" smtClean="0"/>
              <a:t>Algorithm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Principle</a:t>
            </a:r>
            <a:r>
              <a:rPr lang="fr-FR" dirty="0" smtClean="0"/>
              <a:t>: </a:t>
            </a:r>
            <a:r>
              <a:rPr lang="fr-FR" dirty="0" err="1" smtClean="0"/>
              <a:t>repeatedly</a:t>
            </a:r>
            <a:r>
              <a:rPr lang="fr-FR" dirty="0" smtClean="0"/>
              <a:t> </a:t>
            </a:r>
            <a:r>
              <a:rPr lang="fr-FR" dirty="0" err="1" smtClean="0"/>
              <a:t>calling</a:t>
            </a:r>
            <a:r>
              <a:rPr lang="fr-FR" dirty="0" smtClean="0"/>
              <a:t> </a:t>
            </a:r>
            <a:r>
              <a:rPr lang="fr-FR" dirty="0" err="1" smtClean="0"/>
              <a:t>another</a:t>
            </a:r>
            <a:r>
              <a:rPr lang="fr-FR" dirty="0" smtClean="0"/>
              <a:t> </a:t>
            </a:r>
            <a:r>
              <a:rPr lang="fr-FR" dirty="0" err="1" smtClean="0"/>
              <a:t>learning</a:t>
            </a:r>
            <a:r>
              <a:rPr lang="fr-FR" dirty="0" smtClean="0"/>
              <a:t> </a:t>
            </a:r>
            <a:r>
              <a:rPr lang="fr-FR" dirty="0" err="1" smtClean="0"/>
              <a:t>algorithm</a:t>
            </a:r>
            <a:r>
              <a:rPr lang="fr-FR" dirty="0" smtClean="0"/>
              <a:t> and </a:t>
            </a:r>
            <a:r>
              <a:rPr lang="fr-FR" dirty="0" err="1" smtClean="0"/>
              <a:t>making</a:t>
            </a:r>
            <a:r>
              <a:rPr lang="fr-FR" dirty="0" smtClean="0"/>
              <a:t> a </a:t>
            </a:r>
            <a:r>
              <a:rPr lang="fr-FR" dirty="0" err="1" smtClean="0"/>
              <a:t>linear</a:t>
            </a:r>
            <a:r>
              <a:rPr lang="fr-FR" dirty="0" smtClean="0"/>
              <a:t> </a:t>
            </a:r>
            <a:r>
              <a:rPr lang="fr-FR" dirty="0" err="1" smtClean="0"/>
              <a:t>combination</a:t>
            </a:r>
            <a:r>
              <a:rPr lang="fr-FR" dirty="0" smtClean="0"/>
              <a:t> of all </a:t>
            </a:r>
            <a:r>
              <a:rPr lang="fr-FR" dirty="0" err="1" smtClean="0"/>
              <a:t>classifiers</a:t>
            </a:r>
            <a:r>
              <a:rPr lang="fr-FR" dirty="0" smtClean="0"/>
              <a:t> </a:t>
            </a:r>
            <a:r>
              <a:rPr lang="fr-FR" dirty="0" err="1" smtClean="0"/>
              <a:t>obtained</a:t>
            </a:r>
            <a:endParaRPr lang="fr-FR" dirty="0" smtClean="0"/>
          </a:p>
          <a:p>
            <a:pPr lvl="1"/>
            <a:r>
              <a:rPr lang="fr-FR" dirty="0" err="1" smtClean="0"/>
              <a:t>Loss</a:t>
            </a:r>
            <a:r>
              <a:rPr lang="fr-FR" dirty="0" smtClean="0"/>
              <a:t> in </a:t>
            </a:r>
            <a:r>
              <a:rPr lang="fr-FR" dirty="0" err="1" smtClean="0"/>
              <a:t>interpretability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Dramatically</a:t>
            </a:r>
            <a:r>
              <a:rPr lang="fr-FR" dirty="0" smtClean="0"/>
              <a:t> </a:t>
            </a:r>
            <a:r>
              <a:rPr lang="fr-FR" dirty="0" err="1" smtClean="0"/>
              <a:t>improves</a:t>
            </a:r>
            <a:r>
              <a:rPr lang="fr-FR" dirty="0" smtClean="0"/>
              <a:t> the </a:t>
            </a:r>
            <a:r>
              <a:rPr lang="fr-FR" dirty="0" err="1" smtClean="0"/>
              <a:t>accuracy</a:t>
            </a:r>
            <a:r>
              <a:rPr lang="fr-FR" dirty="0" smtClean="0"/>
              <a:t> of single </a:t>
            </a:r>
            <a:r>
              <a:rPr lang="fr-FR" dirty="0" err="1" smtClean="0"/>
              <a:t>models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Gives</a:t>
            </a:r>
            <a:r>
              <a:rPr lang="fr-FR" dirty="0" smtClean="0"/>
              <a:t> an </a:t>
            </a:r>
            <a:r>
              <a:rPr lang="fr-FR" dirty="0" err="1" smtClean="0"/>
              <a:t>idea</a:t>
            </a:r>
            <a:r>
              <a:rPr lang="fr-FR" dirty="0" smtClean="0"/>
              <a:t> of the </a:t>
            </a:r>
            <a:r>
              <a:rPr lang="fr-FR" dirty="0" err="1" smtClean="0"/>
              <a:t>smallest</a:t>
            </a:r>
            <a:r>
              <a:rPr lang="fr-FR" dirty="0" smtClean="0"/>
              <a:t> </a:t>
            </a:r>
            <a:r>
              <a:rPr lang="fr-FR" dirty="0" err="1" smtClean="0"/>
              <a:t>risks</a:t>
            </a:r>
            <a:r>
              <a:rPr lang="fr-FR" dirty="0" smtClean="0"/>
              <a:t> </a:t>
            </a:r>
            <a:r>
              <a:rPr lang="fr-FR" dirty="0" err="1" smtClean="0"/>
              <a:t>achievable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No over-</a:t>
            </a:r>
            <a:r>
              <a:rPr lang="fr-FR" dirty="0" err="1" smtClean="0"/>
              <a:t>fitting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Time dimension of business </a:t>
            </a:r>
            <a:r>
              <a:rPr lang="fr-FR" dirty="0" err="1" smtClean="0"/>
              <a:t>failure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Failure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an acute </a:t>
            </a:r>
            <a:r>
              <a:rPr lang="fr-FR" dirty="0" err="1" smtClean="0"/>
              <a:t>event</a:t>
            </a:r>
            <a:r>
              <a:rPr lang="fr-FR" dirty="0" smtClean="0"/>
              <a:t>, </a:t>
            </a:r>
            <a:r>
              <a:rPr lang="fr-FR" dirty="0" err="1" smtClean="0"/>
              <a:t>there</a:t>
            </a:r>
            <a:r>
              <a:rPr lang="fr-FR" dirty="0" smtClean="0"/>
              <a:t> are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paths</a:t>
            </a:r>
            <a:r>
              <a:rPr lang="fr-FR" dirty="0" smtClean="0"/>
              <a:t> to </a:t>
            </a:r>
            <a:r>
              <a:rPr lang="fr-FR" dirty="0" err="1" smtClean="0"/>
              <a:t>failure</a:t>
            </a:r>
            <a:r>
              <a:rPr lang="fr-FR" dirty="0" smtClean="0"/>
              <a:t> (</a:t>
            </a:r>
            <a:r>
              <a:rPr lang="fr-FR" dirty="0" err="1" smtClean="0"/>
              <a:t>typical</a:t>
            </a:r>
            <a:r>
              <a:rPr lang="fr-FR" dirty="0" smtClean="0"/>
              <a:t>, </a:t>
            </a:r>
            <a:r>
              <a:rPr lang="fr-FR" dirty="0" err="1" smtClean="0"/>
              <a:t>chronic</a:t>
            </a:r>
            <a:r>
              <a:rPr lang="fr-FR" dirty="0" smtClean="0"/>
              <a:t>, acute)</a:t>
            </a:r>
          </a:p>
          <a:p>
            <a:endParaRPr lang="fr-FR" dirty="0" smtClean="0"/>
          </a:p>
          <a:p>
            <a:r>
              <a:rPr lang="fr-FR" dirty="0" smtClean="0"/>
              <a:t>A few </a:t>
            </a:r>
            <a:r>
              <a:rPr lang="fr-FR" dirty="0" err="1" smtClean="0"/>
              <a:t>works</a:t>
            </a:r>
            <a:r>
              <a:rPr lang="fr-FR" dirty="0" smtClean="0"/>
              <a:t> have </a:t>
            </a:r>
            <a:r>
              <a:rPr lang="fr-FR" dirty="0" err="1" smtClean="0"/>
              <a:t>introduced</a:t>
            </a:r>
            <a:r>
              <a:rPr lang="fr-FR" dirty="0" smtClean="0"/>
              <a:t> a time dimension in business </a:t>
            </a:r>
            <a:r>
              <a:rPr lang="fr-FR" dirty="0" err="1" smtClean="0"/>
              <a:t>failure</a:t>
            </a:r>
            <a:r>
              <a:rPr lang="fr-FR" dirty="0" smtClean="0"/>
              <a:t> </a:t>
            </a:r>
            <a:r>
              <a:rPr lang="fr-FR" dirty="0" err="1" smtClean="0"/>
              <a:t>studies</a:t>
            </a:r>
            <a:endParaRPr lang="fr-FR" dirty="0" smtClean="0"/>
          </a:p>
          <a:p>
            <a:pPr lvl="1"/>
            <a:r>
              <a:rPr lang="fr-FR" dirty="0" smtClean="0"/>
              <a:t>Trends and </a:t>
            </a:r>
            <a:r>
              <a:rPr lang="fr-FR" dirty="0" err="1" smtClean="0"/>
              <a:t>differences</a:t>
            </a:r>
            <a:r>
              <a:rPr lang="fr-FR" dirty="0" smtClean="0"/>
              <a:t> (</a:t>
            </a:r>
            <a:r>
              <a:rPr lang="fr-FR" dirty="0" err="1" smtClean="0"/>
              <a:t>Laitinen</a:t>
            </a:r>
            <a:r>
              <a:rPr lang="fr-FR" dirty="0" smtClean="0"/>
              <a:t>, 1993)</a:t>
            </a:r>
          </a:p>
          <a:p>
            <a:pPr lvl="1"/>
            <a:r>
              <a:rPr lang="fr-FR" dirty="0" err="1" smtClean="0"/>
              <a:t>Retarded</a:t>
            </a:r>
            <a:r>
              <a:rPr lang="fr-FR" dirty="0" smtClean="0"/>
              <a:t> variables (</a:t>
            </a:r>
            <a:r>
              <a:rPr lang="fr-FR" dirty="0" err="1" smtClean="0"/>
              <a:t>Cybinski</a:t>
            </a:r>
            <a:r>
              <a:rPr lang="fr-FR" dirty="0" smtClean="0"/>
              <a:t>, 2001)</a:t>
            </a:r>
          </a:p>
          <a:p>
            <a:pPr lvl="1"/>
            <a:r>
              <a:rPr lang="fr-FR" dirty="0" smtClean="0"/>
              <a:t>CUSUM </a:t>
            </a:r>
            <a:r>
              <a:rPr lang="fr-FR" dirty="0" err="1" smtClean="0"/>
              <a:t>procedures</a:t>
            </a:r>
            <a:r>
              <a:rPr lang="fr-FR" dirty="0" smtClean="0"/>
              <a:t> (</a:t>
            </a:r>
            <a:r>
              <a:rPr lang="fr-FR" dirty="0" err="1" smtClean="0"/>
              <a:t>Theodossiou</a:t>
            </a:r>
            <a:r>
              <a:rPr lang="fr-FR" dirty="0" smtClean="0"/>
              <a:t>, 1991)</a:t>
            </a:r>
          </a:p>
          <a:p>
            <a:endParaRPr lang="fr-FR" dirty="0" smtClean="0"/>
          </a:p>
          <a:p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on time </a:t>
            </a:r>
            <a:r>
              <a:rPr lang="fr-FR" dirty="0" err="1" smtClean="0"/>
              <a:t>series</a:t>
            </a:r>
            <a:r>
              <a:rPr lang="fr-FR" dirty="0" smtClean="0"/>
              <a:t> of </a:t>
            </a:r>
            <a:r>
              <a:rPr lang="fr-FR" dirty="0" err="1" smtClean="0"/>
              <a:t>yearly</a:t>
            </a:r>
            <a:r>
              <a:rPr lang="fr-FR" dirty="0" smtClean="0"/>
              <a:t> </a:t>
            </a:r>
            <a:r>
              <a:rPr lang="fr-FR" dirty="0" err="1" smtClean="0"/>
              <a:t>published</a:t>
            </a:r>
            <a:r>
              <a:rPr lang="fr-FR" dirty="0" smtClean="0"/>
              <a:t> data of 6 </a:t>
            </a:r>
            <a:r>
              <a:rPr lang="fr-FR" dirty="0" err="1" smtClean="0"/>
              <a:t>years</a:t>
            </a:r>
            <a:r>
              <a:rPr lang="fr-FR" dirty="0" smtClean="0"/>
              <a:t> long</a:t>
            </a:r>
          </a:p>
          <a:p>
            <a:pPr lvl="1"/>
            <a:r>
              <a:rPr lang="fr-FR" dirty="0" smtClean="0"/>
              <a:t>Time </a:t>
            </a:r>
            <a:r>
              <a:rPr lang="fr-FR" dirty="0" err="1" smtClean="0"/>
              <a:t>series</a:t>
            </a:r>
            <a:r>
              <a:rPr lang="fr-FR" dirty="0" smtClean="0"/>
              <a:t> </a:t>
            </a:r>
            <a:r>
              <a:rPr lang="fr-FR" dirty="0" err="1" smtClean="0"/>
              <a:t>processed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wavelet</a:t>
            </a:r>
            <a:r>
              <a:rPr lang="fr-FR" dirty="0" smtClean="0"/>
              <a:t> expansion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Wavelet</a:t>
            </a:r>
            <a:r>
              <a:rPr lang="fr-FR" dirty="0" smtClean="0"/>
              <a:t> Expansion </a:t>
            </a:r>
            <a:r>
              <a:rPr lang="fr-FR" dirty="0" err="1" smtClean="0"/>
              <a:t>Principles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ChangeAspect="1"/>
          </p:cNvGraphicFramePr>
          <p:nvPr>
            <p:ph sz="quarter" idx="1"/>
          </p:nvPr>
        </p:nvGraphicFramePr>
        <p:xfrm>
          <a:off x="1042988" y="1484313"/>
          <a:ext cx="6911975" cy="2690812"/>
        </p:xfrm>
        <a:graphic>
          <a:graphicData uri="http://schemas.openxmlformats.org/presentationml/2006/ole">
            <p:oleObj spid="_x0000_s48130" name="Acrobat Document" r:id="rId4" imgW="6753111" imgH="2628883" progId="AcroExch.Document.7">
              <p:embed/>
            </p:oleObj>
          </a:graphicData>
        </a:graphic>
      </p:graphicFrame>
      <p:sp>
        <p:nvSpPr>
          <p:cNvPr id="7" name="Espace réservé du contenu 6"/>
          <p:cNvSpPr>
            <a:spLocks noGrp="1"/>
          </p:cNvSpPr>
          <p:nvPr>
            <p:ph sz="quarter" idx="2"/>
          </p:nvPr>
        </p:nvSpPr>
        <p:spPr>
          <a:xfrm>
            <a:off x="539552" y="4404245"/>
            <a:ext cx="8147248" cy="2049091"/>
          </a:xfrm>
        </p:spPr>
        <p:txBody>
          <a:bodyPr/>
          <a:lstStyle/>
          <a:p>
            <a:r>
              <a:rPr lang="fr-FR" dirty="0" err="1" smtClean="0"/>
              <a:t>Provides</a:t>
            </a:r>
            <a:r>
              <a:rPr lang="fr-FR" dirty="0" smtClean="0"/>
              <a:t> a </a:t>
            </a:r>
            <a:r>
              <a:rPr lang="fr-FR" dirty="0" err="1" smtClean="0"/>
              <a:t>processing</a:t>
            </a:r>
            <a:r>
              <a:rPr lang="fr-FR" dirty="0" smtClean="0"/>
              <a:t> of time </a:t>
            </a:r>
            <a:r>
              <a:rPr lang="fr-FR" dirty="0" err="1" smtClean="0"/>
              <a:t>serie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Standard (</a:t>
            </a:r>
            <a:r>
              <a:rPr lang="fr-FR" dirty="0" err="1" smtClean="0"/>
              <a:t>Haar</a:t>
            </a:r>
            <a:r>
              <a:rPr lang="fr-FR" dirty="0" smtClean="0"/>
              <a:t> </a:t>
            </a:r>
            <a:r>
              <a:rPr lang="fr-FR" dirty="0" err="1" smtClean="0"/>
              <a:t>wavelets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Easily</a:t>
            </a:r>
            <a:r>
              <a:rPr lang="fr-FR" dirty="0" smtClean="0"/>
              <a:t> </a:t>
            </a:r>
            <a:r>
              <a:rPr lang="fr-FR" dirty="0" err="1" smtClean="0"/>
              <a:t>understandable</a:t>
            </a:r>
            <a:endParaRPr lang="fr-FR" dirty="0" smtClean="0"/>
          </a:p>
          <a:p>
            <a:pPr lvl="1"/>
            <a:r>
              <a:rPr lang="fr-FR" dirty="0" err="1" smtClean="0"/>
              <a:t>Easily</a:t>
            </a:r>
            <a:r>
              <a:rPr lang="fr-FR" dirty="0" smtClean="0"/>
              <a:t> </a:t>
            </a:r>
            <a:r>
              <a:rPr lang="fr-FR" dirty="0" err="1" smtClean="0"/>
              <a:t>applied</a:t>
            </a:r>
            <a:r>
              <a:rPr lang="fr-FR" dirty="0" smtClean="0"/>
              <a:t> to longer time </a:t>
            </a:r>
            <a:r>
              <a:rPr lang="fr-FR" dirty="0" err="1" smtClean="0"/>
              <a:t>series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Wavelets</a:t>
            </a:r>
            <a:r>
              <a:rPr lang="fr-FR" dirty="0" smtClean="0"/>
              <a:t> for pattern recognition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4077072"/>
            <a:ext cx="8229600" cy="2049091"/>
          </a:xfrm>
        </p:spPr>
        <p:txBody>
          <a:bodyPr/>
          <a:lstStyle/>
          <a:p>
            <a:r>
              <a:rPr lang="fr-FR" dirty="0" err="1" smtClean="0"/>
              <a:t>Considering</a:t>
            </a:r>
            <a:r>
              <a:rPr lang="fr-FR" dirty="0" smtClean="0"/>
              <a:t> conditions on the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wavelet</a:t>
            </a:r>
            <a:r>
              <a:rPr lang="fr-FR" dirty="0" smtClean="0"/>
              <a:t> coefficients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define</a:t>
            </a:r>
            <a:r>
              <a:rPr lang="fr-FR" dirty="0" smtClean="0"/>
              <a:t>, on relevant variables, patterns of </a:t>
            </a:r>
            <a:r>
              <a:rPr lang="fr-FR" dirty="0" err="1" smtClean="0"/>
              <a:t>failing</a:t>
            </a:r>
            <a:r>
              <a:rPr lang="fr-FR" dirty="0" smtClean="0"/>
              <a:t> </a:t>
            </a:r>
            <a:r>
              <a:rPr lang="fr-FR" dirty="0" err="1" smtClean="0"/>
              <a:t>firms</a:t>
            </a:r>
            <a:r>
              <a:rPr lang="fr-FR" dirty="0" smtClean="0"/>
              <a:t> </a:t>
            </a:r>
            <a:r>
              <a:rPr lang="fr-FR" dirty="0" err="1" smtClean="0"/>
              <a:t>possibly</a:t>
            </a:r>
            <a:r>
              <a:rPr lang="fr-FR" dirty="0" smtClean="0"/>
              <a:t>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fr-FR" dirty="0" err="1" smtClean="0"/>
              <a:t>failure</a:t>
            </a:r>
            <a:r>
              <a:rPr lang="fr-FR" dirty="0" smtClean="0"/>
              <a:t> </a:t>
            </a:r>
            <a:r>
              <a:rPr lang="fr-FR" dirty="0" err="1" smtClean="0"/>
              <a:t>occurs</a:t>
            </a:r>
            <a:endParaRPr lang="fr-FR" dirty="0"/>
          </a:p>
        </p:txBody>
      </p:sp>
      <p:pic>
        <p:nvPicPr>
          <p:cNvPr id="4" name="Image 3" descr="FigExemple.pdf"/>
          <p:cNvPicPr>
            <a:picLocks noChangeAspect="1"/>
          </p:cNvPicPr>
          <p:nvPr/>
        </p:nvPicPr>
        <p:blipFill>
          <a:blip r:embed="rId3" cstate="print"/>
          <a:srcRect r="-35"/>
          <a:stretch>
            <a:fillRect/>
          </a:stretch>
        </p:blipFill>
        <p:spPr>
          <a:xfrm>
            <a:off x="467544" y="1700808"/>
            <a:ext cx="8100392" cy="22075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Useful</a:t>
            </a:r>
            <a:r>
              <a:rPr lang="fr-FR" dirty="0" err="1" smtClean="0"/>
              <a:t>ness</a:t>
            </a:r>
            <a:r>
              <a:rPr lang="fr-FR" dirty="0" smtClean="0"/>
              <a:t> in business </a:t>
            </a:r>
            <a:r>
              <a:rPr lang="fr-FR" dirty="0" err="1" smtClean="0"/>
              <a:t>failure</a:t>
            </a:r>
            <a:r>
              <a:rPr lang="fr-FR" dirty="0" smtClean="0"/>
              <a:t> </a:t>
            </a:r>
            <a:r>
              <a:rPr lang="fr-FR" dirty="0" err="1" smtClean="0"/>
              <a:t>prediction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5949</TotalTime>
  <Words>662</Words>
  <Application>Microsoft Office PowerPoint</Application>
  <PresentationFormat>Affichage à l'écran (4:3)</PresentationFormat>
  <Paragraphs>101</Paragraphs>
  <Slides>15</Slides>
  <Notes>15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Oriel</vt:lpstr>
      <vt:lpstr>Acrobat Document</vt:lpstr>
      <vt:lpstr>Predicting and Interpreting Business Failures with Supervised Information Geometric Algorithms:</vt:lpstr>
      <vt:lpstr>Introduction</vt:lpstr>
      <vt:lpstr>Methodological choices</vt:lpstr>
      <vt:lpstr>Information Geometric Algorithms</vt:lpstr>
      <vt:lpstr>Boosting Algorithm</vt:lpstr>
      <vt:lpstr>Time dimension of business failure</vt:lpstr>
      <vt:lpstr>Wavelet Expansion Principles</vt:lpstr>
      <vt:lpstr>Wavelets for pattern recognition</vt:lpstr>
      <vt:lpstr>Usefulness in business failure prediction</vt:lpstr>
      <vt:lpstr>Dataset</vt:lpstr>
      <vt:lpstr>DNFs’ drawing of Failure Patterns</vt:lpstr>
      <vt:lpstr>Improvements due to the use of Decision Trees</vt:lpstr>
      <vt:lpstr>Improvements due to the use of time series</vt:lpstr>
      <vt:lpstr>Conclusion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déterminants de la défaillance d’entreprise :</dc:title>
  <dc:creator>Caroline Weng-Law</dc:creator>
  <cp:lastModifiedBy>Caroline Weng-Law</cp:lastModifiedBy>
  <cp:revision>112</cp:revision>
  <dcterms:created xsi:type="dcterms:W3CDTF">2010-06-15T14:37:55Z</dcterms:created>
  <dcterms:modified xsi:type="dcterms:W3CDTF">2004-07-23T03:23:28Z</dcterms:modified>
</cp:coreProperties>
</file>